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3"/>
  </p:notesMasterIdLst>
  <p:sldIdLst>
    <p:sldId id="257" r:id="rId2"/>
    <p:sldId id="256" r:id="rId3"/>
    <p:sldId id="328" r:id="rId4"/>
    <p:sldId id="340" r:id="rId5"/>
    <p:sldId id="329" r:id="rId6"/>
    <p:sldId id="333" r:id="rId7"/>
    <p:sldId id="339" r:id="rId8"/>
    <p:sldId id="271" r:id="rId9"/>
    <p:sldId id="272" r:id="rId10"/>
    <p:sldId id="291" r:id="rId11"/>
    <p:sldId id="277" r:id="rId12"/>
    <p:sldId id="308" r:id="rId13"/>
    <p:sldId id="278" r:id="rId14"/>
    <p:sldId id="319" r:id="rId15"/>
    <p:sldId id="302" r:id="rId16"/>
    <p:sldId id="283" r:id="rId17"/>
    <p:sldId id="341" r:id="rId18"/>
    <p:sldId id="342" r:id="rId19"/>
    <p:sldId id="279" r:id="rId20"/>
    <p:sldId id="303" r:id="rId21"/>
    <p:sldId id="301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56" autoAdjust="0"/>
    <p:restoredTop sz="94660"/>
  </p:normalViewPr>
  <p:slideViewPr>
    <p:cSldViewPr>
      <p:cViewPr varScale="1">
        <p:scale>
          <a:sx n="69" d="100"/>
          <a:sy n="69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ED494E-A19C-444F-93D6-AB348C85FA01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FA256E-7F43-40BA-AB9F-3F2DD7624B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12626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DDFC5E9-B995-4AA6-A467-04585B4E30EE}" type="slidenum">
              <a:rPr lang="ru-RU"/>
              <a:pPr/>
              <a:t>7</a:t>
            </a:fld>
            <a:endParaRPr lang="ru-RU"/>
          </a:p>
        </p:txBody>
      </p:sp>
      <p:sp>
        <p:nvSpPr>
          <p:cNvPr id="11267" name="Rectangle 2050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2051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9ABF036-B95E-44C4-AA27-DF2315AEC905}" type="slidenum">
              <a:rPr lang="ru-RU"/>
              <a:pPr/>
              <a:t>9</a:t>
            </a:fld>
            <a:endParaRPr lang="ru-RU"/>
          </a:p>
        </p:txBody>
      </p:sp>
      <p:sp>
        <p:nvSpPr>
          <p:cNvPr id="327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B7E0AC1-5511-43DC-8D22-A365FB10875C}" type="slidenum">
              <a:rPr lang="ru-RU"/>
              <a:pPr/>
              <a:t>13</a:t>
            </a:fld>
            <a:endParaRPr lang="ru-RU"/>
          </a:p>
        </p:txBody>
      </p:sp>
      <p:sp>
        <p:nvSpPr>
          <p:cNvPr id="307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7E2DF4C-C20D-4C84-8A17-1F8430E6A3C6}" type="slidenum">
              <a:rPr lang="ru-RU"/>
              <a:pPr/>
              <a:t>19</a:t>
            </a:fld>
            <a:endParaRPr lang="ru-RU"/>
          </a:p>
        </p:txBody>
      </p:sp>
      <p:sp>
        <p:nvSpPr>
          <p:cNvPr id="440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506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C277AFC-558E-4CAB-8FC0-E2CA39CB0BD1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717AF-FB10-4AF7-B53C-7785F5C4E7AA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D6625-9714-4EBC-956F-7439CC22B7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717AF-FB10-4AF7-B53C-7785F5C4E7AA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D6625-9714-4EBC-956F-7439CC22B7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717AF-FB10-4AF7-B53C-7785F5C4E7AA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D6625-9714-4EBC-956F-7439CC22B7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717AF-FB10-4AF7-B53C-7785F5C4E7AA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D6625-9714-4EBC-956F-7439CC22B7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717AF-FB10-4AF7-B53C-7785F5C4E7AA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D6625-9714-4EBC-956F-7439CC22B7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717AF-FB10-4AF7-B53C-7785F5C4E7AA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D6625-9714-4EBC-956F-7439CC22B7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717AF-FB10-4AF7-B53C-7785F5C4E7AA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D6625-9714-4EBC-956F-7439CC22B7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717AF-FB10-4AF7-B53C-7785F5C4E7AA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D6625-9714-4EBC-956F-7439CC22B7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717AF-FB10-4AF7-B53C-7785F5C4E7AA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D6625-9714-4EBC-956F-7439CC22B7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717AF-FB10-4AF7-B53C-7785F5C4E7AA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D6625-9714-4EBC-956F-7439CC22B7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717AF-FB10-4AF7-B53C-7785F5C4E7AA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32D6625-9714-4EBC-956F-7439CC22B7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A3717AF-FB10-4AF7-B53C-7785F5C4E7AA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32D6625-9714-4EBC-956F-7439CC22B76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19672" y="548680"/>
            <a:ext cx="738148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b="1" dirty="0" smtClean="0"/>
              <a:t>То, что дети могут сделать вместе сегодня, завтра каждый из них сможет сделать самостоятельно.</a:t>
            </a:r>
          </a:p>
          <a:p>
            <a:pPr algn="r"/>
            <a:r>
              <a:rPr lang="ru-RU" sz="2400" b="1" dirty="0" smtClean="0"/>
              <a:t> Л. </a:t>
            </a:r>
            <a:r>
              <a:rPr lang="ru-RU" sz="2400" b="1" dirty="0" err="1" smtClean="0"/>
              <a:t>Выготский</a:t>
            </a:r>
            <a:endParaRPr lang="ru-RU" sz="2400" b="1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71900" y="5057799"/>
            <a:ext cx="1800200" cy="1800201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539552" y="2924944"/>
            <a:ext cx="79208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Урок решения проектной задачи как одна из форм организации учебного процесса при реализации ФГОС</a:t>
            </a:r>
            <a:endParaRPr lang="ru-RU" sz="3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3197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75048" y="1772816"/>
            <a:ext cx="856895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Проектная </a:t>
            </a: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задача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–это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перенос общих способов, средств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действия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квазиреальную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модельную ситуацию, где мы можем увидеть, как дети действуют в малых группах в нестандартной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ситуации»</a:t>
            </a:r>
          </a:p>
          <a:p>
            <a:pPr algn="r"/>
            <a:r>
              <a:rPr lang="ru-RU" sz="3600" i="1" dirty="0"/>
              <a:t>И. В. </a:t>
            </a:r>
            <a:r>
              <a:rPr lang="ru-RU" sz="3600" i="1" dirty="0" err="1"/>
              <a:t>Жакулина</a:t>
            </a:r>
            <a:endParaRPr lang="ru-RU" sz="36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3501008"/>
            <a:ext cx="8064896" cy="122413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907704" y="1412776"/>
            <a:ext cx="5832648" cy="43204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404664"/>
            <a:ext cx="828092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900113">
              <a:lnSpc>
                <a:spcPct val="150000"/>
              </a:lnSpc>
            </a:pP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ПРОЕКТНАЯ ЗАДАЧА </a:t>
            </a:r>
            <a:r>
              <a:rPr lang="ru-RU" sz="3200" dirty="0" smtClean="0"/>
              <a:t>–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это задача, в которой  </a:t>
            </a:r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через систему или набор заданий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целенаправленно стимулируется система детских действий, направленных на </a:t>
            </a:r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получение еще никогда не существовавшего в практике ребенка результата </a:t>
            </a:r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(«продукта»</a:t>
            </a:r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и в ходе решения которой происходит качественное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самоизменение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группы детей.</a:t>
            </a:r>
          </a:p>
          <a:p>
            <a:pPr indent="900113" algn="r">
              <a:lnSpc>
                <a:spcPct val="150000"/>
              </a:lnSpc>
            </a:pPr>
            <a:r>
              <a:rPr lang="ru-RU" sz="2400" i="1" dirty="0"/>
              <a:t>А. Б. </a:t>
            </a:r>
            <a:r>
              <a:rPr lang="ru-RU" sz="2400" i="1" dirty="0" smtClean="0"/>
              <a:t>Воронцов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3197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123728" y="3645024"/>
            <a:ext cx="3888432" cy="43204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4509120"/>
            <a:ext cx="3816424" cy="36004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755576" y="1844824"/>
            <a:ext cx="756084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39750" algn="just"/>
            <a:r>
              <a:rPr lang="ru-RU" sz="2800" dirty="0" smtClean="0"/>
              <a:t>Использовать в процессе обучения не отдельные задачи и проблемы, а целостной их системы, объединенной определенными целями. </a:t>
            </a:r>
            <a:r>
              <a:rPr lang="ru-RU" sz="2800" b="1" i="1" dirty="0" smtClean="0">
                <a:solidFill>
                  <a:srgbClr val="FF0000"/>
                </a:solidFill>
              </a:rPr>
              <a:t>Проектные задачи </a:t>
            </a:r>
            <a:r>
              <a:rPr lang="ru-RU" sz="2800" dirty="0" smtClean="0"/>
              <a:t>как раз носят именно </a:t>
            </a:r>
            <a:r>
              <a:rPr lang="ru-RU" sz="2800" b="1" dirty="0" smtClean="0"/>
              <a:t>системный характер</a:t>
            </a:r>
            <a:r>
              <a:rPr lang="ru-RU" sz="2800" dirty="0" smtClean="0"/>
              <a:t>. </a:t>
            </a:r>
          </a:p>
          <a:p>
            <a:pPr indent="539750" algn="just"/>
            <a:r>
              <a:rPr lang="ru-RU" sz="2800" dirty="0" smtClean="0"/>
              <a:t>Выполнение проектной задачи носит </a:t>
            </a:r>
            <a:r>
              <a:rPr lang="ru-RU" sz="2800" b="1" u="sng" dirty="0" smtClean="0"/>
              <a:t>групповой характер </a:t>
            </a:r>
            <a:r>
              <a:rPr lang="ru-RU" sz="2800" dirty="0" smtClean="0"/>
              <a:t>и задает общий способ проектирования с целью получения нового, до этого неизвестного результата.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683568" y="476672"/>
            <a:ext cx="7992888" cy="1389261"/>
          </a:xfrm>
          <a:ln w="9360">
            <a:miter lim="800000"/>
          </a:ln>
        </p:spPr>
        <p:txBody>
          <a:bodyPr/>
          <a:lstStyle/>
          <a:p>
            <a:pPr algn="ctr">
              <a:lnSpc>
                <a:spcPct val="100000"/>
              </a:lnSpc>
              <a:spcBef>
                <a:spcPts val="9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r>
              <a:rPr lang="ru-RU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Отличие проекта </a:t>
            </a:r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проектной задачи …</a:t>
            </a:r>
          </a:p>
        </p:txBody>
      </p:sp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611560" y="1916832"/>
            <a:ext cx="8153400" cy="4664075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  <a:effectLst/>
        </p:spPr>
        <p:txBody>
          <a:bodyPr tIns="91440"/>
          <a:lstStyle/>
          <a:p>
            <a:pPr marL="365125" indent="-282575" hangingPunct="1">
              <a:lnSpc>
                <a:spcPct val="100000"/>
              </a:lnSpc>
              <a:spcBef>
                <a:spcPts val="900"/>
              </a:spcBef>
              <a:spcAft>
                <a:spcPts val="1425"/>
              </a:spcAft>
              <a:buClr>
                <a:srgbClr val="3891A7"/>
              </a:buClr>
              <a:buSzPct val="80000"/>
              <a:buFont typeface="Wingdings 2" charset="0"/>
              <a:buChar char="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800" b="1" u="sng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Проект</a:t>
            </a:r>
            <a:r>
              <a:rPr lang="ru-RU" sz="28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2" charset="0"/>
              </a:rPr>
              <a:t> -</a:t>
            </a:r>
            <a:r>
              <a:rPr lang="ru-RU" sz="2800" b="1" dirty="0">
                <a:solidFill>
                  <a:srgbClr val="9966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2" charset="0"/>
              </a:rPr>
              <a:t>  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нет определённых заданий, материалов, действий, проектировщики сами определяют весь набор необходимых средств.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  <a:p>
            <a:pPr marL="365125" indent="-282575" hangingPunct="1">
              <a:lnSpc>
                <a:spcPct val="100000"/>
              </a:lnSpc>
              <a:spcBef>
                <a:spcPts val="900"/>
              </a:spcBef>
              <a:spcAft>
                <a:spcPts val="1425"/>
              </a:spcAft>
              <a:buClr>
                <a:srgbClr val="3891A7"/>
              </a:buClr>
              <a:buSzPct val="80000"/>
              <a:buFont typeface="Wingdings 2" charset="0"/>
              <a:buChar char="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3200" b="1" u="sng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Проектная задача</a:t>
            </a:r>
            <a:r>
              <a:rPr lang="ru-RU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проектировщикам предлагаются все необходимые средства и материалы в  виде набора (системы) заданий.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4414322"/>
      </p:ext>
    </p:ext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Проектная задача позволяет:</a:t>
            </a:r>
            <a:endParaRPr lang="ru-RU" sz="32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800" u="sng" dirty="0" smtClean="0"/>
              <a:t>Для учителя </a:t>
            </a:r>
            <a:r>
              <a:rPr lang="ru-RU" sz="2800" dirty="0" smtClean="0"/>
              <a:t>– возможность видеть отдельные учебные предметы как части единого образовательного пространства</a:t>
            </a:r>
          </a:p>
          <a:p>
            <a:r>
              <a:rPr lang="ru-RU" sz="2800" u="sng" dirty="0" smtClean="0"/>
              <a:t>Для ученика </a:t>
            </a:r>
            <a:r>
              <a:rPr lang="ru-RU" sz="2800" dirty="0" smtClean="0"/>
              <a:t>– возможность переносить знания и умения, сформированные в рамках одного учебного предмета, на решение задач другого учебного предмета </a:t>
            </a:r>
          </a:p>
          <a:p>
            <a:r>
              <a:rPr lang="ru-RU" sz="2800" u="sng" dirty="0" smtClean="0"/>
              <a:t>Для ученического коллектива </a:t>
            </a:r>
            <a:r>
              <a:rPr lang="ru-RU" sz="2800" dirty="0" smtClean="0"/>
              <a:t>– возможность осуществлять практико-ориентированную деятельность, в которой формируются разнообразные компетентности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9144000" cy="1340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395536" y="1556792"/>
            <a:ext cx="8229600" cy="438912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buNone/>
            </a:pPr>
            <a:r>
              <a:rPr lang="ru-RU" sz="2800" b="1" i="1" u="sng" dirty="0" smtClean="0">
                <a:solidFill>
                  <a:srgbClr val="7030A0"/>
                </a:solidFill>
              </a:rPr>
              <a:t>Регулятивные УУД:</a:t>
            </a:r>
            <a:endParaRPr lang="ru-RU" sz="2800" b="1" u="sng" dirty="0" smtClean="0">
              <a:solidFill>
                <a:srgbClr val="7030A0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ru-RU" sz="2800" dirty="0" smtClean="0">
                <a:solidFill>
                  <a:srgbClr val="002060"/>
                </a:solidFill>
              </a:rPr>
              <a:t>рефлексировать;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dirty="0" smtClean="0">
                <a:solidFill>
                  <a:srgbClr val="002060"/>
                </a:solidFill>
              </a:rPr>
              <a:t>целеполагать;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dirty="0" smtClean="0">
                <a:solidFill>
                  <a:srgbClr val="002060"/>
                </a:solidFill>
              </a:rPr>
              <a:t>планировать.</a:t>
            </a:r>
            <a:endParaRPr lang="ru-RU" sz="2800" i="1" dirty="0" smtClean="0">
              <a:solidFill>
                <a:srgbClr val="002060"/>
              </a:solidFill>
            </a:endParaRPr>
          </a:p>
          <a:p>
            <a:pPr eaLnBrk="1" hangingPunct="1">
              <a:lnSpc>
                <a:spcPct val="90000"/>
              </a:lnSpc>
              <a:buNone/>
            </a:pPr>
            <a:r>
              <a:rPr lang="ru-RU" sz="2800" b="1" i="1" u="sng" dirty="0" smtClean="0">
                <a:solidFill>
                  <a:srgbClr val="7030A0"/>
                </a:solidFill>
              </a:rPr>
              <a:t>Познавательные УУД:</a:t>
            </a:r>
            <a:endParaRPr lang="ru-RU" sz="2800" b="1" u="sng" dirty="0" smtClean="0">
              <a:solidFill>
                <a:srgbClr val="7030A0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ru-RU" sz="2800" dirty="0" smtClean="0">
                <a:solidFill>
                  <a:srgbClr val="002060"/>
                </a:solidFill>
              </a:rPr>
              <a:t>моделировать.</a:t>
            </a:r>
            <a:endParaRPr lang="ru-RU" sz="2800" i="1" dirty="0" smtClean="0">
              <a:solidFill>
                <a:srgbClr val="002060"/>
              </a:solidFill>
            </a:endParaRPr>
          </a:p>
          <a:p>
            <a:pPr eaLnBrk="1" hangingPunct="1">
              <a:lnSpc>
                <a:spcPct val="90000"/>
              </a:lnSpc>
              <a:buNone/>
            </a:pPr>
            <a:r>
              <a:rPr lang="ru-RU" sz="2800" b="1" i="1" u="sng" dirty="0" smtClean="0">
                <a:solidFill>
                  <a:srgbClr val="7030A0"/>
                </a:solidFill>
              </a:rPr>
              <a:t>Коммуникативные УУД:</a:t>
            </a:r>
            <a:endParaRPr lang="ru-RU" sz="2800" b="1" u="sng" dirty="0" smtClean="0">
              <a:solidFill>
                <a:srgbClr val="7030A0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ru-RU" sz="2800" dirty="0" smtClean="0">
                <a:solidFill>
                  <a:srgbClr val="002060"/>
                </a:solidFill>
              </a:rPr>
              <a:t>проявлять инициативу при поиске способа (способов) решения задачи;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dirty="0" smtClean="0">
                <a:solidFill>
                  <a:srgbClr val="002060"/>
                </a:solidFill>
              </a:rPr>
              <a:t>вступать в коммуникацию.</a:t>
            </a:r>
          </a:p>
          <a:p>
            <a:pPr eaLnBrk="1" hangingPunct="1"/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FFFF00"/>
                </a:solidFill>
              </a:rPr>
              <a:t>Проектно-задачная технология позволяет формировать комплекс УУД младших школьников: </a:t>
            </a:r>
            <a:r>
              <a:rPr lang="ru-RU" sz="2000" b="1" i="1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личностных, регулятивных, познавательных, </a:t>
            </a:r>
            <a:r>
              <a:rPr lang="ru-RU" sz="2000" b="1" i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коммуникативных</a:t>
            </a:r>
            <a:r>
              <a:rPr lang="ru-RU" sz="2000" b="1" i="1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5" descr="C:\Users\Иришка\Desktop\4963828_5673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4653136"/>
            <a:ext cx="1905000" cy="1905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611560" y="908720"/>
            <a:ext cx="784887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Проектная задача </a:t>
            </a:r>
            <a:r>
              <a:rPr lang="ru-RU" sz="3600" dirty="0" smtClean="0"/>
              <a:t>содержит набор (или систему) действий (заданий), которые должны быть выполнены группой детей.</a:t>
            </a:r>
          </a:p>
          <a:p>
            <a:r>
              <a:rPr lang="ru-RU" sz="3600" dirty="0" smtClean="0"/>
              <a:t> </a:t>
            </a:r>
            <a:r>
              <a:rPr lang="ru-RU" sz="3600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Количество заданий </a:t>
            </a:r>
            <a:r>
              <a:rPr lang="ru-RU" sz="3600" dirty="0" smtClean="0"/>
              <a:t>в проектной задаче – это </a:t>
            </a:r>
            <a:r>
              <a:rPr lang="ru-RU" sz="3600" u="sng" dirty="0" smtClean="0"/>
              <a:t>количество действий</a:t>
            </a:r>
            <a:r>
              <a:rPr lang="ru-RU" sz="3600" dirty="0" smtClean="0"/>
              <a:t>, которые необходимо совершить, чтобы задача была решена.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Таня\Desktop\IMG_20170213_10392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4896544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Таня\Desktop\IMG_20170213_10393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050958"/>
            <a:ext cx="4752528" cy="3564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1002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Таня\Desktop\20111101181556!IZM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3888431" cy="3006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Таня\Desktop\IMG_114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60649"/>
            <a:ext cx="4464496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Таня\Desktop\IMG_20170213_10401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3497529"/>
            <a:ext cx="3888432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Таня\Desktop\IMG_20170213_10391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9858" y="3497529"/>
            <a:ext cx="4440748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2374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Grp="1" noChangeArrowheads="1"/>
          </p:cNvSpPr>
          <p:nvPr>
            <p:ph type="title"/>
          </p:nvPr>
        </p:nvSpPr>
        <p:spPr>
          <a:xfrm>
            <a:off x="899592" y="476672"/>
            <a:ext cx="7497763" cy="1282700"/>
          </a:xfrm>
          <a:ln/>
        </p:spPr>
        <p:txBody>
          <a:bodyPr>
            <a:normAutofit fontScale="90000"/>
          </a:bodyPr>
          <a:lstStyle/>
          <a:p>
            <a:pPr algn="just">
              <a:lnSpc>
                <a:spcPct val="100000"/>
              </a:lnSpc>
              <a:spcBef>
                <a:spcPts val="9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2" charset="0"/>
              </a:rPr>
              <a:t>Типы </a:t>
            </a:r>
            <a:br>
              <a:rPr lang="ru-RU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2" charset="0"/>
              </a:rPr>
            </a:br>
            <a:r>
              <a:rPr lang="ru-RU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2" charset="0"/>
              </a:rPr>
              <a:t>       проектных задач</a:t>
            </a:r>
            <a:endParaRPr lang="ru-RU" sz="4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2" charset="0"/>
            </a:endParaRPr>
          </a:p>
        </p:txBody>
      </p:sp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251520" y="1988840"/>
            <a:ext cx="4433044" cy="1728192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  <a:effectLst/>
        </p:spPr>
        <p:txBody>
          <a:bodyPr tIns="91440"/>
          <a:lstStyle/>
          <a:p>
            <a:pPr marL="365125" indent="-282575" hangingPunct="1">
              <a:lnSpc>
                <a:spcPct val="100000"/>
              </a:lnSpc>
              <a:spcBef>
                <a:spcPts val="900"/>
              </a:spcBef>
              <a:spcAft>
                <a:spcPts val="1425"/>
              </a:spcAft>
              <a:buClr>
                <a:srgbClr val="3891A7"/>
              </a:buClr>
              <a:buSzPct val="80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Предметные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65125" indent="-282575" hangingPunct="1">
              <a:lnSpc>
                <a:spcPct val="100000"/>
              </a:lnSpc>
              <a:spcBef>
                <a:spcPts val="900"/>
              </a:spcBef>
              <a:spcAft>
                <a:spcPts val="1425"/>
              </a:spcAft>
              <a:buClr>
                <a:srgbClr val="3891A7"/>
              </a:buClr>
              <a:buSzPct val="80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Межпредметные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932040" y="2132856"/>
            <a:ext cx="3960440" cy="13721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125" indent="-282575">
              <a:spcBef>
                <a:spcPts val="900"/>
              </a:spcBef>
              <a:spcAft>
                <a:spcPts val="1425"/>
              </a:spcAft>
              <a:buClr>
                <a:srgbClr val="3891A7"/>
              </a:buClr>
              <a:buSzPct val="80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Разновозрастные</a:t>
            </a:r>
          </a:p>
          <a:p>
            <a:pPr marL="365125" indent="-282575">
              <a:spcBef>
                <a:spcPts val="900"/>
              </a:spcBef>
              <a:spcAft>
                <a:spcPts val="1425"/>
              </a:spcAft>
              <a:buClr>
                <a:srgbClr val="3891A7"/>
              </a:buClr>
              <a:buSzPct val="80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Одновозрастные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C:\Users\Иришка\Desktop\1257712161_037001046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3717032"/>
            <a:ext cx="3312368" cy="262940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2132856"/>
            <a:ext cx="7854696" cy="3456384"/>
          </a:xfrm>
        </p:spPr>
        <p:txBody>
          <a:bodyPr>
            <a:normAutofit/>
          </a:bodyPr>
          <a:lstStyle/>
          <a:p>
            <a:pPr indent="360363" algn="l">
              <a:spcBef>
                <a:spcPts val="600"/>
              </a:spcBef>
              <a:spcAft>
                <a:spcPts val="1425"/>
              </a:spcAft>
              <a:buClr>
                <a:srgbClr val="3891A7"/>
              </a:buClr>
              <a:buSzPct val="80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«Не существует сколько-нибудь достоверных тестов на одарённость, кроме тех, которые проявляются в результате активного участия хотя бы в самой маленькой поисковой исследовательской работе»</a:t>
            </a:r>
          </a:p>
          <a:p>
            <a:pPr marL="365125" indent="-282575">
              <a:spcBef>
                <a:spcPts val="600"/>
              </a:spcBef>
              <a:spcAft>
                <a:spcPts val="1425"/>
              </a:spcAft>
              <a:buClrTx/>
              <a:buSzTx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А.Н. Колмогоров</a:t>
            </a:r>
            <a:endParaRPr lang="ru-RU" sz="24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0"/>
            <a:ext cx="2448693" cy="2103963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73197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700808"/>
            <a:ext cx="7239000" cy="804704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Групповая работа позволяет: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538190"/>
            <a:ext cx="8291264" cy="4319810"/>
          </a:xfrm>
        </p:spPr>
        <p:txBody>
          <a:bodyPr>
            <a:no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1800" b="1" i="1" dirty="0" smtClean="0">
                <a:solidFill>
                  <a:srgbClr val="7030A0"/>
                </a:solidFill>
                <a:cs typeface="Times New Roman" pitchFamily="18" charset="0"/>
              </a:rPr>
              <a:t>детям: </a:t>
            </a:r>
            <a:endParaRPr lang="ru-RU" sz="1800" b="1" dirty="0" smtClean="0">
              <a:solidFill>
                <a:srgbClr val="7030A0"/>
              </a:solidFill>
              <a:cs typeface="Times New Roman" pitchFamily="18" charset="0"/>
            </a:endParaRPr>
          </a:p>
          <a:p>
            <a:pPr marL="0" indent="0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ru-RU" sz="1800" b="1" dirty="0" smtClean="0">
                <a:solidFill>
                  <a:srgbClr val="7030A0"/>
                </a:solidFill>
                <a:cs typeface="Times New Roman" pitchFamily="18" charset="0"/>
              </a:rPr>
              <a:t> </a:t>
            </a:r>
            <a:r>
              <a:rPr lang="ru-RU" sz="2000" dirty="0" smtClean="0">
                <a:cs typeface="Times New Roman" pitchFamily="18" charset="0"/>
              </a:rPr>
              <a:t>получить   эмоциональную   и   содержательную   поддержку;</a:t>
            </a:r>
          </a:p>
          <a:p>
            <a:pPr marL="0" indent="0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ru-RU" sz="2000" dirty="0" smtClean="0">
                <a:cs typeface="Times New Roman" pitchFamily="18" charset="0"/>
              </a:rPr>
              <a:t> попробовать свои силы в ситуации, где нет давящего авторитета учителя и внимания всего класса;</a:t>
            </a:r>
          </a:p>
          <a:p>
            <a:pPr marL="0" indent="0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ru-RU" sz="2000" dirty="0" smtClean="0">
                <a:cs typeface="Times New Roman" pitchFamily="18" charset="0"/>
              </a:rPr>
              <a:t>приобрести опыт, составляющих основу умения учиться (контроль и оценка, целеполагание и планирование);</a:t>
            </a:r>
            <a:endParaRPr lang="ru-RU" sz="1800" dirty="0" smtClean="0">
              <a:cs typeface="Times New Roman" pitchFamily="18" charset="0"/>
            </a:endParaRPr>
          </a:p>
          <a:p>
            <a:pPr marL="0" indent="0" algn="ctr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1800" b="1" i="1" dirty="0" smtClean="0">
                <a:solidFill>
                  <a:srgbClr val="7030A0"/>
                </a:solidFill>
                <a:cs typeface="Times New Roman" pitchFamily="18" charset="0"/>
              </a:rPr>
              <a:t>учителю:</a:t>
            </a:r>
            <a:endParaRPr lang="ru-RU" sz="1800" b="1" dirty="0" smtClean="0">
              <a:solidFill>
                <a:srgbClr val="7030A0"/>
              </a:solidFill>
              <a:cs typeface="Times New Roman" pitchFamily="18" charset="0"/>
            </a:endParaRPr>
          </a:p>
          <a:p>
            <a:pPr marL="0" indent="0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ru-RU" sz="1800" dirty="0" smtClean="0">
                <a:solidFill>
                  <a:srgbClr val="7030A0"/>
                </a:solidFill>
                <a:cs typeface="Times New Roman" pitchFamily="18" charset="0"/>
              </a:rPr>
              <a:t> </a:t>
            </a:r>
            <a:r>
              <a:rPr lang="ru-RU" sz="1800" dirty="0" smtClean="0">
                <a:cs typeface="Times New Roman" pitchFamily="18" charset="0"/>
              </a:rPr>
              <a:t>использовать дополнительные  средства вовлечения детей в содержание обучения;</a:t>
            </a:r>
          </a:p>
          <a:p>
            <a:pPr marL="0" indent="0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ru-RU" sz="1800" dirty="0" smtClean="0">
                <a:cs typeface="Times New Roman" pitchFamily="18" charset="0"/>
              </a:rPr>
              <a:t> органически сочетать на уроке «обучение» и «воспитание», строить личностно-эмоциональные и деловые отношения детей;</a:t>
            </a:r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1800" dirty="0" smtClean="0">
                <a:cs typeface="Times New Roman" pitchFamily="18" charset="0"/>
              </a:rPr>
              <a:t>- вести систематическое  наблюдение (мониторинг)  за формированием учебного сотрудничества в классе.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ru-RU" sz="1800" dirty="0" smtClean="0">
              <a:solidFill>
                <a:srgbClr val="7030A0"/>
              </a:solidFill>
              <a:cs typeface="Times New Roman" pitchFamily="18" charset="0"/>
            </a:endParaRPr>
          </a:p>
          <a:p>
            <a:pPr marL="0" indent="0" eaLnBrk="1" fontAlgn="auto" hangingPunct="1">
              <a:spcAft>
                <a:spcPts val="0"/>
              </a:spcAft>
              <a:buFontTx/>
              <a:buChar char="-"/>
              <a:defRPr/>
            </a:pPr>
            <a:endParaRPr lang="ru-RU" sz="1800" b="1" dirty="0" smtClean="0">
              <a:solidFill>
                <a:srgbClr val="7030A0"/>
              </a:solidFill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18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IMG_0972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2503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979712" y="908720"/>
            <a:ext cx="655272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30238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«Решение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проектных задач не является еще одной педагогической техникой, которая может быть просто дополнена к уже существующим учебным, практическим, исследовательским или творческим задачам. </a:t>
            </a: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indent="630238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Проектные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задачи, встраиваясь в учебную деятельность, кардинально меняют практически все составные части образовательного процесса: систему оценивания, тип отношений школьников друг с другом и с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педагогами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, отбор учебного содержания, составление расписания учебных занятий и т. д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.»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5112671"/>
            <a:ext cx="2195736" cy="1745329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0512" y="260649"/>
            <a:ext cx="1683699" cy="2448272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677400" cy="723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628800"/>
            <a:ext cx="8229600" cy="1442424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Федеральный государственный образовательный стандарт начального общего образования</a:t>
            </a:r>
            <a:endParaRPr lang="ru-RU" sz="3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4941168"/>
            <a:ext cx="8373616" cy="1349504"/>
          </a:xfrm>
        </p:spPr>
        <p:txBody>
          <a:bodyPr>
            <a:noAutofit/>
          </a:bodyPr>
          <a:lstStyle/>
          <a:p>
            <a:pPr marL="273050" indent="-3175">
              <a:buNone/>
            </a:pPr>
            <a:r>
              <a:rPr lang="ru-RU" sz="2800" dirty="0" smtClean="0"/>
              <a:t>поиск и разработка новых моделей и технологий образования младшего школьника в частности</a:t>
            </a:r>
            <a:endParaRPr lang="ru-RU" sz="2800" dirty="0"/>
          </a:p>
        </p:txBody>
      </p:sp>
      <p:sp>
        <p:nvSpPr>
          <p:cNvPr id="4" name="Стрелка вниз 3"/>
          <p:cNvSpPr/>
          <p:nvPr/>
        </p:nvSpPr>
        <p:spPr>
          <a:xfrm>
            <a:off x="4283968" y="3212976"/>
            <a:ext cx="1008112" cy="151216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Таня\Desktop\img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3638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251520" y="4941168"/>
            <a:ext cx="8424936" cy="1296144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качестве важнейших задач образования выдвинуты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2861672"/>
          </a:xfrm>
        </p:spPr>
        <p:txBody>
          <a:bodyPr>
            <a:normAutofit/>
          </a:bodyPr>
          <a:lstStyle/>
          <a:p>
            <a:r>
              <a:rPr lang="ru-RU" dirty="0" smtClean="0"/>
              <a:t>саморазвитие</a:t>
            </a:r>
          </a:p>
          <a:p>
            <a:r>
              <a:rPr lang="ru-RU" dirty="0" smtClean="0"/>
              <a:t>самостоятельность</a:t>
            </a:r>
          </a:p>
          <a:p>
            <a:r>
              <a:rPr lang="ru-RU" dirty="0" smtClean="0"/>
              <a:t>творчество ребенка</a:t>
            </a:r>
          </a:p>
          <a:p>
            <a:r>
              <a:rPr lang="ru-RU" dirty="0" smtClean="0"/>
              <a:t>раскрытие способностей каждого ученика</a:t>
            </a:r>
          </a:p>
          <a:p>
            <a:r>
              <a:rPr lang="ru-RU" dirty="0" smtClean="0"/>
              <a:t>воспитание его как личности, готовой к жизни в современном мире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4941168"/>
            <a:ext cx="82089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9875"/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Современное образование ориентировано не на трансляцию (передачу) знаний, а на выявление, развитие, рост творческих интересов и способностей каждого ребенка, стимулирование его самостоятельной продуктивной учебной деятельности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39552" y="1196752"/>
            <a:ext cx="763284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263" algn="ctr"/>
            <a:r>
              <a:rPr lang="ru-RU" sz="2800" u="sng" dirty="0" smtClean="0"/>
              <a:t>Использование в обучении таких приемов и методов, которые формируют умение </a:t>
            </a:r>
            <a:r>
              <a:rPr lang="ru-RU" sz="32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САМОСТОЯТЕЛЬНО</a:t>
            </a:r>
          </a:p>
          <a:p>
            <a:pPr indent="449263">
              <a:buFont typeface="Wingdings" pitchFamily="2" charset="2"/>
              <a:buChar char="q"/>
            </a:pPr>
            <a:r>
              <a:rPr lang="ru-RU" sz="3200" i="1" dirty="0" smtClean="0"/>
              <a:t> </a:t>
            </a:r>
            <a:r>
              <a:rPr lang="ru-RU" sz="3200" dirty="0" smtClean="0"/>
              <a:t>добывать новые знания</a:t>
            </a:r>
          </a:p>
          <a:p>
            <a:pPr indent="449263">
              <a:buFont typeface="Wingdings" pitchFamily="2" charset="2"/>
              <a:buChar char="q"/>
            </a:pPr>
            <a:r>
              <a:rPr lang="ru-RU" sz="3200" dirty="0" smtClean="0"/>
              <a:t>собирать необходимую информацию</a:t>
            </a:r>
          </a:p>
          <a:p>
            <a:pPr indent="449263">
              <a:buFont typeface="Wingdings" pitchFamily="2" charset="2"/>
              <a:buChar char="q"/>
            </a:pPr>
            <a:r>
              <a:rPr lang="ru-RU" sz="3200" dirty="0" smtClean="0"/>
              <a:t> умение выдвигать гипотезы</a:t>
            </a:r>
          </a:p>
          <a:p>
            <a:pPr indent="449263">
              <a:buFont typeface="Wingdings" pitchFamily="2" charset="2"/>
              <a:buChar char="q"/>
            </a:pPr>
            <a:r>
              <a:rPr lang="ru-RU" sz="3200" dirty="0" smtClean="0"/>
              <a:t> делать выводы и умозаключения</a:t>
            </a:r>
            <a:endParaRPr lang="ru-RU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395536" y="5661248"/>
            <a:ext cx="85890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Через организацию проектной деятельности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11" name="Двойная стрелка вверх/вниз 10"/>
          <p:cNvSpPr/>
          <p:nvPr/>
        </p:nvSpPr>
        <p:spPr>
          <a:xfrm>
            <a:off x="4211960" y="4581128"/>
            <a:ext cx="504056" cy="1008112"/>
          </a:xfrm>
          <a:prstGeom prst="up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755576" y="1412776"/>
            <a:ext cx="7772400" cy="792088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dirty="0" smtClean="0">
                <a:solidFill>
                  <a:srgbClr val="FFFF00"/>
                </a:solidFill>
              </a:rPr>
              <a:t>Проектная деятельность </a:t>
            </a:r>
            <a:br>
              <a:rPr lang="ru-RU" dirty="0" smtClean="0">
                <a:solidFill>
                  <a:srgbClr val="FFFF00"/>
                </a:solidFill>
              </a:rPr>
            </a:br>
            <a:endParaRPr lang="ru-RU" dirty="0" smtClean="0">
              <a:solidFill>
                <a:srgbClr val="FFFF00"/>
              </a:solidFill>
            </a:endParaRPr>
          </a:p>
        </p:txBody>
      </p:sp>
      <p:sp>
        <p:nvSpPr>
          <p:cNvPr id="307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827584" y="1916832"/>
            <a:ext cx="7773987" cy="330200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</a:pPr>
            <a:r>
              <a:rPr lang="ru-RU" sz="2800" dirty="0" smtClean="0"/>
              <a:t> форма учебно-познавательной активности школьников, заключающаяся в достижении сознательно поставленной цели по созданию творческого проекта, обеспечивающую единство и преемственность различных сторон процесса обучения и являющуюся средством развития личности ребенка.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 descr="C:\Users\Иришка\Desktop\4963828_5673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953000"/>
            <a:ext cx="1905000" cy="1905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157192"/>
            <a:ext cx="8229600" cy="1442424"/>
          </a:xfrm>
        </p:spPr>
        <p:txBody>
          <a:bodyPr>
            <a:noAutofit/>
          </a:bodyPr>
          <a:lstStyle/>
          <a:p>
            <a:pPr algn="r"/>
            <a:r>
              <a:rPr lang="ru-RU" sz="2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А.Б.Воронцов </a:t>
            </a:r>
            <a:br>
              <a:rPr lang="ru-RU" sz="2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«Проектные задачи в начальной школе»</a:t>
            </a:r>
            <a:endParaRPr lang="ru-RU" sz="2400" i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4389120"/>
          </a:xfrm>
        </p:spPr>
        <p:txBody>
          <a:bodyPr>
            <a:normAutofit fontScale="92500" lnSpcReduction="10000"/>
          </a:bodyPr>
          <a:lstStyle/>
          <a:p>
            <a:pPr marL="273050" indent="-3175">
              <a:lnSpc>
                <a:spcPct val="150000"/>
              </a:lnSpc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«... Полноценная проектная деятельность не соответствует возрастным возможностям младших школьников. Переносить способы работы из основной школы в начальную, не подготовив для этого необходимую почву, неэффективно и, как правило, вредно. прообразом проектной деятельности основной школы для младших школьников могут стать проектные задачи...»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xfrm>
            <a:off x="899592" y="404664"/>
            <a:ext cx="7497763" cy="1143000"/>
          </a:xfrm>
          <a:ln/>
        </p:spPr>
        <p:txBody>
          <a:bodyPr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sz="43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 такое «ЗАДАЧА</a:t>
            </a:r>
            <a:r>
              <a:rPr lang="ru-RU" sz="43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43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?</a:t>
            </a:r>
            <a:endParaRPr lang="ru-RU" sz="43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395536" y="1828800"/>
            <a:ext cx="8291264" cy="203224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tIns="91440"/>
          <a:lstStyle/>
          <a:p>
            <a:pPr algn="just" hangingPunct="1">
              <a:lnSpc>
                <a:spcPct val="100000"/>
              </a:lnSpc>
              <a:spcBef>
                <a:spcPts val="600"/>
              </a:spcBef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3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«Сложный </a:t>
            </a:r>
            <a:r>
              <a:rPr lang="ru-RU" sz="3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вопрос, проблема, требующая исследования и </a:t>
            </a:r>
            <a:r>
              <a:rPr lang="ru-RU" sz="3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разрешения»</a:t>
            </a:r>
          </a:p>
          <a:p>
            <a:pPr algn="r" hangingPunct="1">
              <a:lnSpc>
                <a:spcPct val="100000"/>
              </a:lnSpc>
              <a:spcBef>
                <a:spcPts val="600"/>
              </a:spcBef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3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Толковый словарь С.И.Ожегова</a:t>
            </a:r>
          </a:p>
          <a:p>
            <a:pPr algn="just" hangingPunct="1">
              <a:lnSpc>
                <a:spcPct val="100000"/>
              </a:lnSpc>
              <a:spcBef>
                <a:spcPts val="600"/>
              </a:spcBef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ru-RU" sz="3200" dirty="0">
              <a:solidFill>
                <a:srgbClr val="000000"/>
              </a:solidFill>
              <a:latin typeface="Gill Sans MT" charset="0"/>
            </a:endParaRP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3789040"/>
            <a:ext cx="3949700" cy="2625725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406</TotalTime>
  <Words>761</Words>
  <Application>Microsoft Office PowerPoint</Application>
  <PresentationFormat>Экран (4:3)</PresentationFormat>
  <Paragraphs>74</Paragraphs>
  <Slides>21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Поток</vt:lpstr>
      <vt:lpstr>Презентация PowerPoint</vt:lpstr>
      <vt:lpstr>Презентация PowerPoint</vt:lpstr>
      <vt:lpstr>Федеральный государственный образовательный стандарт начального общего образования</vt:lpstr>
      <vt:lpstr>Презентация PowerPoint</vt:lpstr>
      <vt:lpstr>В качестве важнейших задач образования выдвинуты</vt:lpstr>
      <vt:lpstr>Презентация PowerPoint</vt:lpstr>
      <vt:lpstr>Проектная деятельность  </vt:lpstr>
      <vt:lpstr>А.Б.Воронцов   «Проектные задачи в начальной школе»</vt:lpstr>
      <vt:lpstr>Что такое «ЗАДАЧА» ?</vt:lpstr>
      <vt:lpstr>Презентация PowerPoint</vt:lpstr>
      <vt:lpstr>Презентация PowerPoint</vt:lpstr>
      <vt:lpstr>Презентация PowerPoint</vt:lpstr>
      <vt:lpstr>Отличие проекта  от проектной задачи …</vt:lpstr>
      <vt:lpstr>Проектная задача позволяет:</vt:lpstr>
      <vt:lpstr>Презентация PowerPoint</vt:lpstr>
      <vt:lpstr>Презентация PowerPoint</vt:lpstr>
      <vt:lpstr>Презентация PowerPoint</vt:lpstr>
      <vt:lpstr>Презентация PowerPoint</vt:lpstr>
      <vt:lpstr>Типы         проектных задач</vt:lpstr>
      <vt:lpstr>Групповая работа позволяет: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Иришка</dc:creator>
  <cp:lastModifiedBy>user</cp:lastModifiedBy>
  <cp:revision>39</cp:revision>
  <dcterms:created xsi:type="dcterms:W3CDTF">2012-12-12T17:32:42Z</dcterms:created>
  <dcterms:modified xsi:type="dcterms:W3CDTF">2017-02-15T11:11:24Z</dcterms:modified>
</cp:coreProperties>
</file>